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90" r:id="rId5"/>
  </p:sldMasterIdLst>
  <p:sldIdLst>
    <p:sldId id="256" r:id="rId6"/>
    <p:sldId id="289" r:id="rId7"/>
    <p:sldId id="299" r:id="rId8"/>
    <p:sldId id="282" r:id="rId9"/>
    <p:sldId id="287" r:id="rId10"/>
    <p:sldId id="279" r:id="rId11"/>
    <p:sldId id="290" r:id="rId12"/>
    <p:sldId id="291" r:id="rId13"/>
    <p:sldId id="292" r:id="rId14"/>
    <p:sldId id="293" r:id="rId15"/>
    <p:sldId id="281" r:id="rId16"/>
    <p:sldId id="288" r:id="rId17"/>
    <p:sldId id="294" r:id="rId18"/>
    <p:sldId id="297" r:id="rId19"/>
    <p:sldId id="295" r:id="rId20"/>
    <p:sldId id="298" r:id="rId2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29"/>
    <p:restoredTop sz="94715"/>
  </p:normalViewPr>
  <p:slideViewPr>
    <p:cSldViewPr snapToGrid="0">
      <p:cViewPr varScale="1">
        <p:scale>
          <a:sx n="57" d="100"/>
          <a:sy n="57" d="100"/>
        </p:scale>
        <p:origin x="70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Bennett\Documents\lvmpd%20data%20traffic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Bennett\Documents\lvmpd%20data%20traffic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95" b="1" i="0" u="none" strike="noStrike" kern="1200" cap="all" spc="10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Traffic Citations</a:t>
            </a:r>
            <a:r>
              <a:rPr lang="en-US" baseline="0" dirty="0"/>
              <a:t> </a:t>
            </a:r>
            <a:r>
              <a:rPr lang="en-US" dirty="0"/>
              <a:t>LVMPD Traffic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95" b="1" i="0" u="none" strike="noStrike" kern="1200" cap="all" spc="100" normalizeH="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34925" cap="rnd">
              <a:solidFill>
                <a:schemeClr val="lt1"/>
              </a:solidFill>
              <a:round/>
            </a:ln>
            <a:effectLst>
              <a:outerShdw dist="25400" dir="2700000" algn="tl" rotWithShape="0">
                <a:schemeClr val="accent1"/>
              </a:outerShdw>
            </a:effectLst>
          </c:spPr>
          <c:marker>
            <c:symbol val="none"/>
          </c:marker>
          <c:cat>
            <c:numRef>
              <c:f>Sheet1!$E$18:$V$18</c:f>
              <c:numCache>
                <c:formatCode>General</c:formatCode>
                <c:ptCount val="18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</c:v>
                </c:pt>
                <c:pt idx="17">
                  <c:v>2023</c:v>
                </c:pt>
              </c:numCache>
            </c:numRef>
          </c:cat>
          <c:val>
            <c:numRef>
              <c:f>Sheet1!$E$19:$V$19</c:f>
              <c:numCache>
                <c:formatCode>#,##0</c:formatCode>
                <c:ptCount val="18"/>
                <c:pt idx="0">
                  <c:v>211710</c:v>
                </c:pt>
                <c:pt idx="1">
                  <c:v>258208</c:v>
                </c:pt>
                <c:pt idx="2">
                  <c:v>230703</c:v>
                </c:pt>
                <c:pt idx="3">
                  <c:v>134148</c:v>
                </c:pt>
                <c:pt idx="4">
                  <c:v>125127</c:v>
                </c:pt>
                <c:pt idx="5">
                  <c:v>125130</c:v>
                </c:pt>
                <c:pt idx="6">
                  <c:v>117543</c:v>
                </c:pt>
                <c:pt idx="7">
                  <c:v>98699</c:v>
                </c:pt>
                <c:pt idx="8">
                  <c:v>87775</c:v>
                </c:pt>
                <c:pt idx="9">
                  <c:v>87509</c:v>
                </c:pt>
                <c:pt idx="10">
                  <c:v>98373</c:v>
                </c:pt>
                <c:pt idx="11">
                  <c:v>105802</c:v>
                </c:pt>
                <c:pt idx="12">
                  <c:v>97835</c:v>
                </c:pt>
                <c:pt idx="13">
                  <c:v>122800</c:v>
                </c:pt>
                <c:pt idx="14">
                  <c:v>100997</c:v>
                </c:pt>
                <c:pt idx="15">
                  <c:v>106996</c:v>
                </c:pt>
                <c:pt idx="16">
                  <c:v>103867</c:v>
                </c:pt>
                <c:pt idx="17">
                  <c:v>80314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55E-45A0-B063-31220156E7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gradFill>
                <a:gsLst>
                  <a:gs pos="0">
                    <a:schemeClr val="lt1"/>
                  </a:gs>
                  <a:gs pos="100000">
                    <a:schemeClr val="lt1">
                      <a:alpha val="0"/>
                    </a:schemeClr>
                  </a:gs>
                </a:gsLst>
                <a:lin ang="5400000" scaled="0"/>
              </a:gradFill>
              <a:round/>
            </a:ln>
            <a:effectLst/>
          </c:spPr>
        </c:dropLines>
        <c:smooth val="0"/>
        <c:axId val="1409690288"/>
        <c:axId val="1409689808"/>
      </c:lineChart>
      <c:catAx>
        <c:axId val="1409690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1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09689808"/>
        <c:crosses val="autoZero"/>
        <c:auto val="1"/>
        <c:lblAlgn val="ctr"/>
        <c:lblOffset val="100"/>
        <c:noMultiLvlLbl val="0"/>
      </c:catAx>
      <c:valAx>
        <c:axId val="1409689808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0969028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accent1">
                <a:lumMod val="60000"/>
                <a:lumOff val="40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95" b="1" i="0" u="none" strike="noStrike" kern="1200" cap="all" spc="10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Number of LVMPD Traffic Officers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95" b="1" i="0" u="none" strike="noStrike" kern="1200" cap="all" spc="100" normalizeH="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34925" cap="rnd">
              <a:solidFill>
                <a:schemeClr val="lt1"/>
              </a:solidFill>
              <a:round/>
            </a:ln>
            <a:effectLst>
              <a:outerShdw dist="25400" dir="2700000" algn="tl" rotWithShape="0">
                <a:schemeClr val="accent1"/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Sheet1!$S$39:$AJ$39</c:f>
              <c:numCache>
                <c:formatCode>General</c:formatCode>
                <c:ptCount val="18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</c:v>
                </c:pt>
                <c:pt idx="17">
                  <c:v>2023</c:v>
                </c:pt>
              </c:numCache>
            </c:numRef>
          </c:cat>
          <c:val>
            <c:numRef>
              <c:f>Sheet1!$S$40:$AJ$40</c:f>
              <c:numCache>
                <c:formatCode>General</c:formatCode>
                <c:ptCount val="18"/>
                <c:pt idx="0">
                  <c:v>142</c:v>
                </c:pt>
                <c:pt idx="1">
                  <c:v>154</c:v>
                </c:pt>
                <c:pt idx="2">
                  <c:v>168</c:v>
                </c:pt>
                <c:pt idx="3">
                  <c:v>172</c:v>
                </c:pt>
                <c:pt idx="4">
                  <c:v>170</c:v>
                </c:pt>
                <c:pt idx="5">
                  <c:v>163</c:v>
                </c:pt>
                <c:pt idx="6">
                  <c:v>160</c:v>
                </c:pt>
                <c:pt idx="7">
                  <c:v>159</c:v>
                </c:pt>
                <c:pt idx="8">
                  <c:v>145</c:v>
                </c:pt>
                <c:pt idx="9">
                  <c:v>137</c:v>
                </c:pt>
                <c:pt idx="10">
                  <c:v>128</c:v>
                </c:pt>
                <c:pt idx="11">
                  <c:v>133</c:v>
                </c:pt>
                <c:pt idx="12">
                  <c:v>136</c:v>
                </c:pt>
                <c:pt idx="13">
                  <c:v>145</c:v>
                </c:pt>
                <c:pt idx="14">
                  <c:v>144</c:v>
                </c:pt>
                <c:pt idx="15">
                  <c:v>144</c:v>
                </c:pt>
                <c:pt idx="16">
                  <c:v>147</c:v>
                </c:pt>
                <c:pt idx="17">
                  <c:v>145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F21-4F55-B1EF-84C964F6CEFE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gradFill>
                <a:gsLst>
                  <a:gs pos="0">
                    <a:schemeClr val="lt1"/>
                  </a:gs>
                  <a:gs pos="100000">
                    <a:schemeClr val="lt1">
                      <a:alpha val="0"/>
                    </a:schemeClr>
                  </a:gs>
                </a:gsLst>
                <a:lin ang="5400000" scaled="0"/>
              </a:gradFill>
              <a:round/>
            </a:ln>
            <a:effectLst/>
          </c:spPr>
        </c:dropLines>
        <c:smooth val="0"/>
        <c:axId val="1419938192"/>
        <c:axId val="1419917072"/>
      </c:lineChart>
      <c:catAx>
        <c:axId val="1419938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1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19917072"/>
        <c:crosses val="autoZero"/>
        <c:auto val="1"/>
        <c:lblAlgn val="ctr"/>
        <c:lblOffset val="100"/>
        <c:noMultiLvlLbl val="0"/>
      </c:catAx>
      <c:valAx>
        <c:axId val="1419917072"/>
        <c:scaling>
          <c:orientation val="minMax"/>
          <c:min val="8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19938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9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12700" cap="flat" cmpd="sng" algn="ctr">
        <a:solidFill>
          <a:schemeClr val="lt1"/>
        </a:solidFill>
        <a:round/>
      </a:ln>
    </cs:spPr>
    <cs:defRPr sz="1197" kern="1200" spc="10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lt1"/>
            </a:gs>
            <a:gs pos="100000">
              <a:schemeClr val="lt1">
                <a:alpha val="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29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12700" cap="flat" cmpd="sng" algn="ctr">
        <a:solidFill>
          <a:schemeClr val="lt1"/>
        </a:solidFill>
        <a:round/>
      </a:ln>
    </cs:spPr>
    <cs:defRPr sz="1197" kern="1200" spc="10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lt1"/>
            </a:gs>
            <a:gs pos="100000">
              <a:schemeClr val="lt1">
                <a:alpha val="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F1472-8F84-D242-06BC-F61483FAE7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FAD011-EF1B-C80E-F863-B7D3BDE378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925CB4-50ED-2A0D-0399-F3F59BD0A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9F23-B3F4-EF43-ADAB-E9F512127FAF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728E92-0744-F2EC-D7FC-50EC6C25B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1CDAF1-41A6-BD55-3553-625807970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EF1E4-C240-1945-A533-0FA2B21A5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878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E7DD59B-23CA-3744-F809-97349B1F94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560275-BFD1-C42D-4FEE-6888F45B1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49735-AF66-F9E6-C6C9-DA0F02DF8F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93248C-8BD8-E513-3FE6-8542E8E1D8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6006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E7DD59B-23CA-3744-F809-97349B1F94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1AFEC0D-E3E6-C427-0729-426CF0C75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F315E33-3582-651C-D57A-A2DFF35189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B2C09D9E-0AA4-A40B-921E-D29609628E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58725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E7DD59B-23CA-3744-F809-97349B1F94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9FB7F9-369F-050F-E248-F6D9E25A9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04D6F38-EF88-3726-C249-69A9568639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B71EC173-3CFF-8F7C-AED2-AFB9E13CAF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43726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E7DD59B-23CA-3744-F809-97349B1F94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DC953B4-52C1-CA1A-EEB3-1D9366354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21DD68D-2D45-7F61-8DAA-B8CF25AE69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C65BE27F-AAB1-00BF-AC06-A1612EA87F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592576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7BA3623-4534-A682-6D8D-A3551A6729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51" y="0"/>
            <a:ext cx="12185647" cy="6861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27EAD5-36E6-63C1-053C-D765FAE25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3E0625-417D-60C9-D7B2-26181CD790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037F30-EA99-361C-21BE-C47F8FD18C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47425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392D48-293B-0D82-788D-8BA93241B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78870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8F4CE3B-9259-9894-F769-98B85385F1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88315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9DD7581-1C6E-9B7F-6F44-56451BD41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3188" y="527901"/>
            <a:ext cx="6172200" cy="1161854"/>
          </a:xfrm>
        </p:spPr>
        <p:txBody>
          <a:bodyPr anchor="t" anchorCtr="0"/>
          <a:lstStyle>
            <a:lvl1pPr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166450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392D48-293B-0D82-788D-8BA93241B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433" y="178870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8F4CE3B-9259-9894-F769-98B85385F1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08850" y="0"/>
            <a:ext cx="488315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9DD7581-1C6E-9B7F-6F44-56451BD41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433" y="527901"/>
            <a:ext cx="6172200" cy="1161854"/>
          </a:xfrm>
        </p:spPr>
        <p:txBody>
          <a:bodyPr anchor="t" anchorCtr="0"/>
          <a:lstStyle>
            <a:lvl1pPr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53104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76353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5320B-3E4E-660E-99F0-1162A1A46A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A6381E-8530-5124-427B-1282C10B2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7D11B1-6A91-36F9-9542-83B8630DB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6198B-F6C1-4F03-A865-CAC1B59FB035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850881-88B8-9694-8AED-03E6E7622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028A9D-0F74-30F7-BC31-8C4839DDB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DD55-3824-4B44-AE99-2E70BD448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5808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512E6-FC7F-BFC4-6C83-3780FD37E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D020BF-AEC8-C6D7-4346-DCC5AF367D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B8931A-7100-1C99-EB74-8684CE50A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6198B-F6C1-4F03-A865-CAC1B59FB035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B1D086-D27B-7E78-9E9A-C91B80ED4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2CC015-B889-EBAA-3010-08841157C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DD55-3824-4B44-AE99-2E70BD448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581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6E7DD59B-23CA-3744-F809-97349B1F94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7194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40278-C124-CB92-E00C-9B77CBFFE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68124B-3596-B4BC-4382-19487DDF76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2D1736-BAD9-6318-D75B-D1230742D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6198B-F6C1-4F03-A865-CAC1B59FB035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4EA248-C0E7-9F7A-01D7-1076B327F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B29EE9-8EC5-14FF-A9B9-5285386A5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DD55-3824-4B44-AE99-2E70BD448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523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8C0A7-40A0-38EF-12D1-8F0D44062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C4978A-4B64-A320-A3F2-8028F34D2E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017D65-580D-79D7-AD58-766F27F05E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1F2882-9082-BB08-9156-4A48A5F1D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6198B-F6C1-4F03-A865-CAC1B59FB035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3BEE7-CCBD-BE59-750C-AC82AC31D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AD687C-FA22-7BDB-5EA6-E71CBF9EA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DD55-3824-4B44-AE99-2E70BD448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1271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EF2F8-9EC2-0479-4A9C-7376DD1DA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C4DB07-98FA-71AC-1C0A-165474E738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D05369-A1C2-AF5E-B0E1-EDD6C0B6BA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D11C92-2CFD-3E50-5206-E36CE53A97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F588BF-96CE-EE53-7517-44CCEF47EB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7B821E-F039-6B7F-AF5F-8A713C4DC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6198B-F6C1-4F03-A865-CAC1B59FB035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84FC4C-981A-E3E2-EDE1-F4C49E806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13CDEB-EA76-7442-5781-2FFBAB995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DD55-3824-4B44-AE99-2E70BD448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8160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FFD55-628E-4174-C6E2-A7E1D8B8A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13F106-CB84-C1C6-3CD7-1C0367B48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6198B-F6C1-4F03-A865-CAC1B59FB035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DBD7BB-08E9-73A2-8FC1-29AFBD05B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F4DA50-A7BA-6A8B-3F4E-CA9D5BDAF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DD55-3824-4B44-AE99-2E70BD448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3836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F2B719-B70F-A70F-C463-AF4775430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6198B-F6C1-4F03-A865-CAC1B59FB035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502E57-8C52-7CF4-5606-AB2F7659C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8CDA6C-939C-1401-9E19-F91F7B8E8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DD55-3824-4B44-AE99-2E70BD448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4278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2B9EF-81A4-F7C7-6880-A136A6213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56D00-7E20-D511-5355-DB34FA7BAA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0C317D-A51B-A27C-5352-1502F5C191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37760-EE38-6344-4969-6EE416E29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6198B-F6C1-4F03-A865-CAC1B59FB035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024063-B719-2021-4283-6F4746332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68B1B0-040F-5F22-5D1B-D0C9109CD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DD55-3824-4B44-AE99-2E70BD448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2128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10EA3-F937-9573-0188-DC563AF35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0B9A6E-57CF-9B18-D25D-9089D2C0EC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C89CD7-A15F-F5E8-702F-34DD8101A7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BEAA27-929E-F14A-4D85-BE429264C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6198B-F6C1-4F03-A865-CAC1B59FB035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FAF361-6F68-98B3-A793-DA08C9F5E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562F01-2B68-7FE9-4D7D-E00CF5A21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DD55-3824-4B44-AE99-2E70BD448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7143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51960-08F9-A5E7-A925-BE4D31FC0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51E7D7-9865-0E27-C52C-F61F63791B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E9AFB-B5E1-6E43-8D80-336A0D0CB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6198B-F6C1-4F03-A865-CAC1B59FB035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1428CE-5E79-A13B-EAB5-220423884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4D2FEC-1C32-7E0A-7B3A-71673CEC1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DD55-3824-4B44-AE99-2E70BD448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0078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C5930B-E450-B976-2692-6506C018E1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D9FF79-DC2F-E3CF-F966-F86FBCF938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28E461-EEA7-ED46-BCC5-B37A3AE80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6198B-F6C1-4F03-A865-CAC1B59FB035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F1AC43-C913-8B2B-44FF-656F93974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3F20E-F8B2-D041-B02C-0C368B214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DD55-3824-4B44-AE99-2E70BD448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892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E7DD59B-23CA-3744-F809-97349B1F94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333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E7DD59B-23CA-3744-F809-97349B1F94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222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E7DD59B-23CA-3744-F809-97349B1F94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233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E7DD59B-23CA-3744-F809-97349B1F94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B592E26-FFF4-17A9-FC5D-081C9C149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A888C15-57A4-6D03-AF6A-DE18FDC4A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5489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E7DD59B-23CA-3744-F809-97349B1F94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285B92-EAE8-F45E-1D97-55CDC236D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AD6E98-215A-F679-3EE0-A4961A4BB7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22844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E7DD59B-23CA-3744-F809-97349B1F94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C129AAD-E003-87E4-2F1F-FF300F169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D5FBC63-DFCB-C8CB-8548-925B3277D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6948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E7DD59B-23CA-3744-F809-97349B1F94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CBD095-59EB-2CA0-D571-3F1A9E1DA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94D035-792E-F006-F824-3D5AA48760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2736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5A3218-27C4-3BB5-1C3F-240E5924C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4374CB-AD43-0643-EA98-B915E7F66E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99046A-DC05-2573-1F43-0EE46C4149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C9F23-B3F4-EF43-ADAB-E9F512127FAF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66CC4B-3E20-97A3-0086-392F5E3256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576749-2731-A078-B6F6-F772222FBE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EF1E4-C240-1945-A533-0FA2B21A5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672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52" r:id="rId14"/>
    <p:sldLayoutId id="2147483656" r:id="rId15"/>
    <p:sldLayoutId id="2147483677" r:id="rId16"/>
    <p:sldLayoutId id="214748365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999160-326B-8A68-0BC5-6239C68C6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D12EB0-2E9F-63CA-06B2-FEDF8945C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936B6A-8C92-960B-B7C1-0902971EE1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66198B-F6C1-4F03-A865-CAC1B59FB035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00C38A-2E32-A70E-B773-5A612C81D3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4CDDD6-81D1-B362-581A-1B43AB0F3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3DD55-3824-4B44-AE99-2E70BD448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488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unset over a desert&#10;&#10;Description automatically generated">
            <a:extLst>
              <a:ext uri="{FF2B5EF4-FFF2-40B4-BE49-F238E27FC236}">
                <a16:creationId xmlns:a16="http://schemas.microsoft.com/office/drawing/2014/main" id="{76BE99D2-AC3C-39A0-E09B-1CD0F40BD27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281859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2BAE38-9566-11A5-8602-1DE5F2BA23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627631" cy="6858000"/>
          </a:xfrm>
          <a:prstGeom prst="rect">
            <a:avLst/>
          </a:prstGeom>
        </p:spPr>
      </p:pic>
      <p:pic>
        <p:nvPicPr>
          <p:cNvPr id="4" name="Picture 3" descr="A blue and black rectangle with a black corner&#10;&#10;Description automatically generated">
            <a:extLst>
              <a:ext uri="{FF2B5EF4-FFF2-40B4-BE49-F238E27FC236}">
                <a16:creationId xmlns:a16="http://schemas.microsoft.com/office/drawing/2014/main" id="{D1DDE96F-5D8B-E104-2FAE-18811204AA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360" y="0"/>
            <a:ext cx="778764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F14DB533-314C-2EC9-9338-4905F96328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36470" y="4647414"/>
            <a:ext cx="5266442" cy="1675615"/>
          </a:xfrm>
        </p:spPr>
        <p:txBody>
          <a:bodyPr/>
          <a:lstStyle/>
          <a:p>
            <a:pPr algn="l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1-10 Fines </a:t>
            </a:r>
          </a:p>
          <a:p>
            <a:pPr algn="l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Enforcement in Traffic Safety </a:t>
            </a:r>
          </a:p>
          <a:p>
            <a:pPr algn="l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05.13.2025</a:t>
            </a:r>
          </a:p>
        </p:txBody>
      </p:sp>
      <p:pic>
        <p:nvPicPr>
          <p:cNvPr id="7" name="Picture 6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BE8A1B90-9662-0B82-CFF0-E52E3B60CE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845" y="953586"/>
            <a:ext cx="3458944" cy="345894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4BBD0CE-9062-F3E5-2488-ECEB360F7330}"/>
              </a:ext>
            </a:extLst>
          </p:cNvPr>
          <p:cNvCxnSpPr/>
          <p:nvPr/>
        </p:nvCxnSpPr>
        <p:spPr>
          <a:xfrm>
            <a:off x="4732256" y="4496586"/>
            <a:ext cx="6890993" cy="0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01401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5740F-5DFD-0ED8-CFDC-E097685CC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AB116 Criminal Traffic Offenses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48A5D-8653-7931-B8D2-0E88042957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278384"/>
            <a:ext cx="5181600" cy="435133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Commercial DUI (Penalties: 484C.400 to 484C.440)</a:t>
            </a:r>
          </a:p>
          <a:p>
            <a:r>
              <a:rPr lang="en-US" dirty="0"/>
              <a:t>DUI vehicular homicide</a:t>
            </a:r>
          </a:p>
          <a:p>
            <a:r>
              <a:rPr lang="en-US" dirty="0"/>
              <a:t>Failure to return license, registration or license plate</a:t>
            </a:r>
          </a:p>
          <a:p>
            <a:r>
              <a:rPr lang="en-US" dirty="0"/>
              <a:t>False or forged insurance documents or misrepresentation of documents</a:t>
            </a:r>
          </a:p>
          <a:p>
            <a:r>
              <a:rPr lang="en-US" dirty="0"/>
              <a:t>Permitting an unlicensed person to drive a motorcycle</a:t>
            </a:r>
          </a:p>
          <a:p>
            <a:r>
              <a:rPr lang="en-US" dirty="0"/>
              <a:t>Failure to install interlock device</a:t>
            </a:r>
          </a:p>
          <a:p>
            <a:r>
              <a:rPr lang="en-US" dirty="0"/>
              <a:t>Providing breath sample for another (interlock)</a:t>
            </a:r>
          </a:p>
          <a:p>
            <a:r>
              <a:rPr lang="en-US" dirty="0"/>
              <a:t>Odometer fraud</a:t>
            </a:r>
          </a:p>
          <a:p>
            <a:r>
              <a:rPr lang="en-US" dirty="0"/>
              <a:t>Event recording devices (car “black boxes”)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5E312D-1ADA-86A5-4295-8F58DC4FE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78384"/>
            <a:ext cx="5181600" cy="4181384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Failure/refusal to stop and submit to safety inspection</a:t>
            </a:r>
          </a:p>
          <a:p>
            <a:r>
              <a:rPr lang="en-US" dirty="0"/>
              <a:t>Failure/refusal to stop and submit to a weighing</a:t>
            </a:r>
          </a:p>
          <a:p>
            <a:r>
              <a:rPr lang="en-US" dirty="0"/>
              <a:t>Failure to stop at scene of crash and remove traffic obstruction (vehicle)</a:t>
            </a:r>
          </a:p>
          <a:p>
            <a:r>
              <a:rPr lang="en-US" dirty="0"/>
              <a:t>Failure to provide information or render aid after crash</a:t>
            </a:r>
          </a:p>
          <a:p>
            <a:r>
              <a:rPr lang="en-US" dirty="0"/>
              <a:t>Failure to leave contact information after crash with unoccupied vehicle</a:t>
            </a:r>
          </a:p>
          <a:p>
            <a:r>
              <a:rPr lang="en-US" dirty="0"/>
              <a:t>Failure to notify law enforcement after crash with unoccupied vehicle</a:t>
            </a:r>
          </a:p>
          <a:p>
            <a:r>
              <a:rPr lang="en-US" dirty="0"/>
              <a:t>Knowingly providing false information in a crash report</a:t>
            </a:r>
          </a:p>
          <a:p>
            <a:r>
              <a:rPr lang="en-US" dirty="0"/>
              <a:t>Unlawful acts related to motor vehicle liability insurance</a:t>
            </a:r>
          </a:p>
          <a:p>
            <a:r>
              <a:rPr lang="en-US" dirty="0"/>
              <a:t>Operating motor vehicle when license or registration is suspended</a:t>
            </a:r>
          </a:p>
        </p:txBody>
      </p:sp>
    </p:spTree>
    <p:extLst>
      <p:ext uri="{BB962C8B-B14F-4D97-AF65-F5344CB8AC3E}">
        <p14:creationId xmlns:p14="http://schemas.microsoft.com/office/powerpoint/2010/main" val="34137781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FF205CFF-42C3-7080-DA4D-A90ED7598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34C65C-4E4B-F7E0-4EAC-736198364F27}"/>
              </a:ext>
            </a:extLst>
          </p:cNvPr>
          <p:cNvSpPr txBox="1"/>
          <p:nvPr/>
        </p:nvSpPr>
        <p:spPr>
          <a:xfrm>
            <a:off x="4782207" y="2617076"/>
            <a:ext cx="60014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Enforcement </a:t>
            </a:r>
          </a:p>
        </p:txBody>
      </p:sp>
    </p:spTree>
    <p:extLst>
      <p:ext uri="{BB962C8B-B14F-4D97-AF65-F5344CB8AC3E}">
        <p14:creationId xmlns:p14="http://schemas.microsoft.com/office/powerpoint/2010/main" val="9366601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F156021-960C-1A71-FF9B-486DC520EB9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5916986"/>
              </p:ext>
            </p:extLst>
          </p:nvPr>
        </p:nvGraphicFramePr>
        <p:xfrm>
          <a:off x="1" y="0"/>
          <a:ext cx="12192000" cy="6857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229228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196722D7-C227-61B8-654B-53E438D499F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284486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073118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4F8316-F082-BBD5-E580-8A7A548CC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986" y="1150765"/>
            <a:ext cx="11010028" cy="3426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5936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 with low confidence">
            <a:extLst>
              <a:ext uri="{FF2B5EF4-FFF2-40B4-BE49-F238E27FC236}">
                <a16:creationId xmlns:a16="http://schemas.microsoft.com/office/drawing/2014/main" id="{3F5826EB-A070-67F4-05DA-D2C9B3296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34C65C-4E4B-F7E0-4EAC-736198364F27}"/>
              </a:ext>
            </a:extLst>
          </p:cNvPr>
          <p:cNvSpPr txBox="1"/>
          <p:nvPr/>
        </p:nvSpPr>
        <p:spPr>
          <a:xfrm>
            <a:off x="4782207" y="2617076"/>
            <a:ext cx="60014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Prosecution &amp;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Adjudication </a:t>
            </a:r>
          </a:p>
        </p:txBody>
      </p:sp>
    </p:spTree>
    <p:extLst>
      <p:ext uri="{BB962C8B-B14F-4D97-AF65-F5344CB8AC3E}">
        <p14:creationId xmlns:p14="http://schemas.microsoft.com/office/powerpoint/2010/main" val="6147858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2C4963-1439-8493-2E17-3443C013E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47650"/>
            <a:ext cx="11277600" cy="57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7572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E93E4-85B0-E17A-0313-9094F2E5C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law?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EADA6D0-7557-674C-85D7-3E5C12A8F9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5041986"/>
              </p:ext>
            </p:extLst>
          </p:nvPr>
        </p:nvGraphicFramePr>
        <p:xfrm>
          <a:off x="838200" y="1690688"/>
          <a:ext cx="10515597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199">
                  <a:extLst>
                    <a:ext uri="{9D8B030D-6E8A-4147-A177-3AD203B41FA5}">
                      <a16:colId xmlns:a16="http://schemas.microsoft.com/office/drawing/2014/main" val="2019582275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507614607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15735780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MPH Over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Fine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Demerit Point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44819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1-10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44782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11-20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94502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21-30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42483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31+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 (5 if 41+)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04553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Too Fast For Conditions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51028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Reckless Driving (Wanton Disregard)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82413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Impeding Traffic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1030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1746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B6C166-3571-3019-593F-20EBF8A53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12" y="23812"/>
            <a:ext cx="11153775" cy="681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329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 with low confidence">
            <a:extLst>
              <a:ext uri="{FF2B5EF4-FFF2-40B4-BE49-F238E27FC236}">
                <a16:creationId xmlns:a16="http://schemas.microsoft.com/office/drawing/2014/main" id="{3F5826EB-A070-67F4-05DA-D2C9B3296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34C65C-4E4B-F7E0-4EAC-736198364F27}"/>
              </a:ext>
            </a:extLst>
          </p:cNvPr>
          <p:cNvSpPr txBox="1"/>
          <p:nvPr/>
        </p:nvSpPr>
        <p:spPr>
          <a:xfrm>
            <a:off x="4782207" y="2617076"/>
            <a:ext cx="6001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The Third “E” in Traffic Safety</a:t>
            </a:r>
          </a:p>
        </p:txBody>
      </p:sp>
    </p:spTree>
    <p:extLst>
      <p:ext uri="{BB962C8B-B14F-4D97-AF65-F5344CB8AC3E}">
        <p14:creationId xmlns:p14="http://schemas.microsoft.com/office/powerpoint/2010/main" val="2678241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C4608-93AB-BC9A-A328-42C6C6C45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Enforcement…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939A31-0A08-EE12-5C4F-BB563B9346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Legislation</a:t>
            </a:r>
          </a:p>
          <a:p>
            <a:r>
              <a:rPr lang="en-US" dirty="0"/>
              <a:t>Enforcement</a:t>
            </a:r>
          </a:p>
          <a:p>
            <a:r>
              <a:rPr lang="en-US" dirty="0"/>
              <a:t>Prosecution</a:t>
            </a:r>
          </a:p>
          <a:p>
            <a:r>
              <a:rPr lang="en-US" dirty="0"/>
              <a:t>Adjudication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427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C73063E-6336-BF9B-AE5F-69D8B4FC3F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34C65C-4E4B-F7E0-4EAC-736198364F27}"/>
              </a:ext>
            </a:extLst>
          </p:cNvPr>
          <p:cNvSpPr txBox="1"/>
          <p:nvPr/>
        </p:nvSpPr>
        <p:spPr>
          <a:xfrm>
            <a:off x="4782207" y="2617076"/>
            <a:ext cx="60014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Legislation</a:t>
            </a:r>
          </a:p>
        </p:txBody>
      </p:sp>
    </p:spTree>
    <p:extLst>
      <p:ext uri="{BB962C8B-B14F-4D97-AF65-F5344CB8AC3E}">
        <p14:creationId xmlns:p14="http://schemas.microsoft.com/office/powerpoint/2010/main" val="27729582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CC2EB-7D10-F87C-D9A5-A003F572C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AB116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B8E917-3BBA-0F71-90B2-EFF54EAFAE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Effective: </a:t>
            </a:r>
            <a:r>
              <a:rPr lang="en-US" dirty="0"/>
              <a:t>January 1, 2023</a:t>
            </a:r>
          </a:p>
          <a:p>
            <a:r>
              <a:rPr lang="en-US" b="1" dirty="0"/>
              <a:t>Purpose: </a:t>
            </a:r>
            <a:r>
              <a:rPr lang="en-US" dirty="0"/>
              <a:t>To decriminalize “minor” traffic offenses, converting them from misdemeanors to civil infractions.</a:t>
            </a:r>
          </a:p>
          <a:p>
            <a:r>
              <a:rPr lang="en-US" b="1" dirty="0"/>
              <a:t>Scope: </a:t>
            </a:r>
            <a:r>
              <a:rPr lang="en-US" dirty="0"/>
              <a:t>Applies to “minor” traffic violations such as speeding, running a stop sign, etc.</a:t>
            </a:r>
          </a:p>
          <a:p>
            <a:r>
              <a:rPr lang="en-US" b="1" dirty="0"/>
              <a:t>Penalties: </a:t>
            </a:r>
            <a:r>
              <a:rPr lang="en-US" dirty="0"/>
              <a:t>Includes fines but no criminal record or jail time.</a:t>
            </a:r>
          </a:p>
          <a:p>
            <a:r>
              <a:rPr lang="en-US" b="1" dirty="0"/>
              <a:t>Social Impact: </a:t>
            </a:r>
            <a:r>
              <a:rPr lang="en-US" dirty="0"/>
              <a:t>Minimizes the risk of escalating “minor” infractions into criminal justice involvement.</a:t>
            </a:r>
          </a:p>
        </p:txBody>
      </p:sp>
    </p:spTree>
    <p:extLst>
      <p:ext uri="{BB962C8B-B14F-4D97-AF65-F5344CB8AC3E}">
        <p14:creationId xmlns:p14="http://schemas.microsoft.com/office/powerpoint/2010/main" val="10812512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5740F-5DFD-0ED8-CFDC-E097685CC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AB116 Criminal Traffic Offenses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48A5D-8653-7931-B8D2-0E88042957D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Driving w/out valid license</a:t>
            </a:r>
          </a:p>
          <a:p>
            <a:r>
              <a:rPr lang="en-US" dirty="0"/>
              <a:t>Driving cancelled, revoked, or suspended</a:t>
            </a:r>
          </a:p>
          <a:p>
            <a:r>
              <a:rPr lang="en-US" dirty="0"/>
              <a:t>Driving while epileptic</a:t>
            </a:r>
          </a:p>
          <a:p>
            <a:r>
              <a:rPr lang="en-US" dirty="0"/>
              <a:t>Permitting unlicensed minor to drive</a:t>
            </a:r>
          </a:p>
          <a:p>
            <a:r>
              <a:rPr lang="en-US" dirty="0"/>
              <a:t>Refusal/failure to comply with lawful order of peace office enforcing 484A to 484E</a:t>
            </a:r>
          </a:p>
          <a:p>
            <a:r>
              <a:rPr lang="en-US" dirty="0"/>
              <a:t>Driving upon sidewalk</a:t>
            </a:r>
          </a:p>
          <a:p>
            <a:r>
              <a:rPr lang="en-US" dirty="0"/>
              <a:t>Following too closely</a:t>
            </a:r>
          </a:p>
          <a:p>
            <a:r>
              <a:rPr lang="en-US" dirty="0"/>
              <a:t>Permitting unlicensed minor to drive</a:t>
            </a:r>
          </a:p>
          <a:p>
            <a:r>
              <a:rPr lang="en-US" dirty="0"/>
              <a:t>Refusal/failure to comply with lawful order of peace office enforcing 484A to 484E</a:t>
            </a:r>
          </a:p>
          <a:p>
            <a:r>
              <a:rPr lang="en-US" dirty="0"/>
              <a:t>Driving upon sidewalk</a:t>
            </a:r>
          </a:p>
          <a:p>
            <a:r>
              <a:rPr lang="en-US" dirty="0"/>
              <a:t>Following too closely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5E312D-1ADA-86A5-4295-8F58DC4FEB5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Criminal offense in work zone is subject to double criminal penalty</a:t>
            </a:r>
          </a:p>
          <a:p>
            <a:r>
              <a:rPr lang="en-US" dirty="0"/>
              <a:t>Criminal offense in pedestrian safety zone is subject to double criminal penalty</a:t>
            </a:r>
          </a:p>
          <a:p>
            <a:r>
              <a:rPr lang="en-US" dirty="0"/>
              <a:t>Drinking alcohol while driving or open container</a:t>
            </a:r>
          </a:p>
          <a:p>
            <a:r>
              <a:rPr lang="en-US" dirty="0"/>
              <a:t>Child restraint</a:t>
            </a:r>
          </a:p>
          <a:p>
            <a:r>
              <a:rPr lang="en-US" dirty="0"/>
              <a:t>Driving w/out valid license</a:t>
            </a:r>
          </a:p>
          <a:p>
            <a:r>
              <a:rPr lang="en-US" dirty="0"/>
              <a:t>Driving cancelled, revoked, or suspended</a:t>
            </a:r>
          </a:p>
          <a:p>
            <a:r>
              <a:rPr lang="en-US" dirty="0"/>
              <a:t>Driving while epileptic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83466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5740F-5DFD-0ED8-CFDC-E097685CC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AB116 Criminal Traffic Offenses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48A5D-8653-7931-B8D2-0E88042957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278384"/>
            <a:ext cx="5181600" cy="4351338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Failure to yield to emergency vehicle</a:t>
            </a:r>
          </a:p>
          <a:p>
            <a:r>
              <a:rPr lang="en-US" dirty="0"/>
              <a:t>Walking along or upon highway, hitchhiking, soliciting business or a contribution along highway, or intoxicated pedestrian</a:t>
            </a:r>
          </a:p>
          <a:p>
            <a:r>
              <a:rPr lang="en-US" dirty="0"/>
              <a:t>Attempt to/or alter traffic signs and signals</a:t>
            </a:r>
          </a:p>
          <a:p>
            <a:r>
              <a:rPr lang="en-US" dirty="0"/>
              <a:t>Devices to interfere with traffic signals</a:t>
            </a:r>
          </a:p>
          <a:p>
            <a:r>
              <a:rPr lang="en-US" dirty="0"/>
              <a:t>Refusal/failure to comply with signals of authorized flagger resulting in damage to property not less than $1,000</a:t>
            </a:r>
          </a:p>
          <a:p>
            <a:r>
              <a:rPr lang="en-US" dirty="0"/>
              <a:t>Failure to obey school crossing guard</a:t>
            </a:r>
          </a:p>
          <a:p>
            <a:r>
              <a:rPr lang="en-US" dirty="0"/>
              <a:t>Overtaking or passing school bus</a:t>
            </a:r>
          </a:p>
          <a:p>
            <a:r>
              <a:rPr lang="en-US" dirty="0"/>
              <a:t>Handicapped parking</a:t>
            </a:r>
          </a:p>
          <a:p>
            <a:r>
              <a:rPr lang="en-US" dirty="0"/>
              <a:t>Failure to stop upon signal of a peace officer</a:t>
            </a:r>
          </a:p>
          <a:p>
            <a:r>
              <a:rPr lang="en-US" dirty="0"/>
              <a:t>Failure to stop at a roadblock</a:t>
            </a:r>
          </a:p>
          <a:p>
            <a:r>
              <a:rPr lang="en-US" dirty="0"/>
              <a:t>Biking or walking on restricted use highway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5E312D-1ADA-86A5-4295-8F58DC4FE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78384"/>
            <a:ext cx="5181600" cy="3950563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Speeding 30 mph or more over limit (damage to person/property resulting from speeding carries a $1,000 civil penalty)</a:t>
            </a:r>
          </a:p>
          <a:p>
            <a:r>
              <a:rPr lang="en-US" dirty="0"/>
              <a:t>Failure to take certain actions when approaching an accident</a:t>
            </a:r>
          </a:p>
          <a:p>
            <a:r>
              <a:rPr lang="en-US" dirty="0"/>
              <a:t>Aggressive driving, also driver may be prosecuted for aggressive driving whether or not a civil citation is issued or the person is found to have committed a civil infraction</a:t>
            </a:r>
          </a:p>
          <a:p>
            <a:r>
              <a:rPr lang="en-US" dirty="0"/>
              <a:t>Reckless driving, speed contests, or trick driving</a:t>
            </a:r>
          </a:p>
          <a:p>
            <a:r>
              <a:rPr lang="en-US" dirty="0"/>
              <a:t>Vehicular manslaughter</a:t>
            </a:r>
          </a:p>
          <a:p>
            <a:r>
              <a:rPr lang="en-US" dirty="0"/>
              <a:t>Permit required for parade, sound trucks, or oversized vehicles</a:t>
            </a:r>
          </a:p>
          <a:p>
            <a:r>
              <a:rPr lang="en-US" dirty="0"/>
              <a:t>Driving under the influence (DUI) (Penalties: 484C.400 to 484C.440)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2235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lark County NV">
      <a:dk1>
        <a:srgbClr val="000000"/>
      </a:dk1>
      <a:lt1>
        <a:srgbClr val="FFFFFF"/>
      </a:lt1>
      <a:dk2>
        <a:srgbClr val="C54B2A"/>
      </a:dk2>
      <a:lt2>
        <a:srgbClr val="F8F7EE"/>
      </a:lt2>
      <a:accent1>
        <a:srgbClr val="C54B2A"/>
      </a:accent1>
      <a:accent2>
        <a:srgbClr val="B65934"/>
      </a:accent2>
      <a:accent3>
        <a:srgbClr val="C6992A"/>
      </a:accent3>
      <a:accent4>
        <a:srgbClr val="4975C0"/>
      </a:accent4>
      <a:accent5>
        <a:srgbClr val="717945"/>
      </a:accent5>
      <a:accent6>
        <a:srgbClr val="F8F7EE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36acb04-7dca-4751-8147-4cc57da97cac">
      <Terms xmlns="http://schemas.microsoft.com/office/infopath/2007/PartnerControls"/>
    </lcf76f155ced4ddcb4097134ff3c332f>
    <TaxCatchAll xmlns="bd21ef42-5502-4a68-995a-f5ecea39392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D21942F7685B4FBC7F67B734B2BA07" ma:contentTypeVersion="13" ma:contentTypeDescription="Create a new document." ma:contentTypeScope="" ma:versionID="212320a0ee3eeee8529da5762cbcd9d2">
  <xsd:schema xmlns:xsd="http://www.w3.org/2001/XMLSchema" xmlns:xs="http://www.w3.org/2001/XMLSchema" xmlns:p="http://schemas.microsoft.com/office/2006/metadata/properties" xmlns:ns2="036acb04-7dca-4751-8147-4cc57da97cac" xmlns:ns3="bd21ef42-5502-4a68-995a-f5ecea393927" targetNamespace="http://schemas.microsoft.com/office/2006/metadata/properties" ma:root="true" ma:fieldsID="99daf6b11f7a8ca85c14be6935e9a74b" ns2:_="" ns3:_="">
    <xsd:import namespace="036acb04-7dca-4751-8147-4cc57da97cac"/>
    <xsd:import namespace="bd21ef42-5502-4a68-995a-f5ecea39392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6acb04-7dca-4751-8147-4cc57da97ca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51be0a83-15a4-462f-82cf-5b80252ea6f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21ef42-5502-4a68-995a-f5ecea393927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74d3363f-61d2-4ebc-a6f1-b0a2de5908bf}" ma:internalName="TaxCatchAll" ma:showField="CatchAllData" ma:web="bd21ef42-5502-4a68-995a-f5ecea39392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B0CCA75-6403-4545-9746-4DC0F587063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7FC7F3F-5F88-47CB-806B-C33B8A594CF2}">
  <ds:schemaRefs>
    <ds:schemaRef ds:uri="036acb04-7dca-4751-8147-4cc57da97cac"/>
    <ds:schemaRef ds:uri="http://purl.org/dc/terms/"/>
    <ds:schemaRef ds:uri="http://schemas.microsoft.com/office/2006/documentManagement/types"/>
    <ds:schemaRef ds:uri="http://purl.org/dc/dcmitype/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bd21ef42-5502-4a68-995a-f5ecea393927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DF9956D-0F62-45AB-A957-F6988C5EA0D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36acb04-7dca-4751-8147-4cc57da97cac"/>
    <ds:schemaRef ds:uri="bd21ef42-5502-4a68-995a-f5ecea39392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3984</TotalTime>
  <Words>641</Words>
  <Application>Microsoft Office PowerPoint</Application>
  <PresentationFormat>Widescreen</PresentationFormat>
  <Paragraphs>103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1_Office Theme</vt:lpstr>
      <vt:lpstr>PowerPoint Presentation</vt:lpstr>
      <vt:lpstr>What is the law?</vt:lpstr>
      <vt:lpstr>PowerPoint Presentation</vt:lpstr>
      <vt:lpstr>PowerPoint Presentation</vt:lpstr>
      <vt:lpstr>Enforcement… </vt:lpstr>
      <vt:lpstr>PowerPoint Presentation</vt:lpstr>
      <vt:lpstr>AB116</vt:lpstr>
      <vt:lpstr>AB116 Criminal Traffic Offenses</vt:lpstr>
      <vt:lpstr>AB116 Criminal Traffic Offenses</vt:lpstr>
      <vt:lpstr>AB116 Criminal Traffic Offenses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Andy Gosendi</dc:creator>
  <cp:lastModifiedBy>Rhodes, Kari</cp:lastModifiedBy>
  <cp:revision>17</cp:revision>
  <cp:lastPrinted>2024-05-06T23:20:54Z</cp:lastPrinted>
  <dcterms:created xsi:type="dcterms:W3CDTF">2023-03-15T17:04:29Z</dcterms:created>
  <dcterms:modified xsi:type="dcterms:W3CDTF">2025-05-06T16:28:37Z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0x01010042D21942F7685B4FBC7F67B734B2BA07</vt:lpwstr>
  </property>
</Properties>
</file>